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8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  <p15:guide id="3" pos="11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1F5E134-0ABC-7809-4399-AD274DF13D72}" name="川崎 安弘(kawasaki-yasuhiro.ys4)" initials="川崎" userId="S::KYXTR@lansys.mhlw.go.jp::196ecbdd-796f-4765-a84a-6da180862b37" providerId="AD"/>
  <p188:author id="{C60373BF-C163-C65A-A562-839B39DE8A0F}" name="安井 啓志朗(yasui-keishirou.wj0)" initials="安井" userId="S::YKTMD@lansys.mhlw.go.jp::7e31f694-cf0e-4d11-94ee-1128f871f649" providerId="AD"/>
  <p188:author id="{32B3C6FD-323C-745E-410A-D16F760AD924}" name="鶴井 雅樹(tsurui-masaki.q55)" initials="鶴井" userId="S::TMCPQ@lansys.mhlw.go.jp::719e02b6-16fe-49a1-90c6-a33366badfa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城 英樹(kojou-hideki)" initials="小城" lastIdx="4" clrIdx="0">
    <p:extLst>
      <p:ext uri="{19B8F6BF-5375-455C-9EA6-DF929625EA0E}">
        <p15:presenceInfo xmlns:p15="http://schemas.microsoft.com/office/powerpoint/2012/main" userId="S-1-5-21-4175116151-3849908774-3845857867-351625" providerId="AD"/>
      </p:ext>
    </p:extLst>
  </p:cmAuthor>
  <p:cmAuthor id="2" name="駒 直哉(koma-naoya.ft6)" initials="駒" lastIdx="9" clrIdx="1">
    <p:extLst>
      <p:ext uri="{19B8F6BF-5375-455C-9EA6-DF929625EA0E}">
        <p15:presenceInfo xmlns:p15="http://schemas.microsoft.com/office/powerpoint/2012/main" userId="S-1-5-21-4175116151-3849908774-3845857867-627720" providerId="AD"/>
      </p:ext>
    </p:extLst>
  </p:cmAuthor>
  <p:cmAuthor id="3" name="高松 利光(takamatsu-toshimitsu)" initials="高松" lastIdx="13" clrIdx="2">
    <p:extLst>
      <p:ext uri="{19B8F6BF-5375-455C-9EA6-DF929625EA0E}">
        <p15:presenceInfo xmlns:p15="http://schemas.microsoft.com/office/powerpoint/2012/main" userId="S-1-5-21-4175116151-3849908774-3845857867-4007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74227"/>
    <a:srgbClr val="E0FFEE"/>
    <a:srgbClr val="ACECFF"/>
    <a:srgbClr val="3AA674"/>
    <a:srgbClr val="A0D8EF"/>
    <a:srgbClr val="DB4D6D"/>
    <a:srgbClr val="6FCE8F"/>
    <a:srgbClr val="ECA590"/>
    <a:srgbClr val="FED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9F24DA-B675-49C4-A0E4-5E65BD94E5F5}" v="26" dt="2024-08-14T00:56:36.3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198" y="60"/>
      </p:cViewPr>
      <p:guideLst>
        <p:guide orient="horz" pos="3120"/>
        <p:guide pos="2160"/>
        <p:guide pos="11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1"/>
        <p:guide pos="214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8BE6D89D-62BB-4AB8-B8E3-7583E1B617B4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8CB7CBEA-DFBC-4BB1-91D9-84CD5F144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163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7CBEA-DFBC-4BB1-91D9-84CD5F144BC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84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88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13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8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2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52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6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3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71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66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77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47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10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7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05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55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B8EA-FE74-4C7D-8DA3-17CD9FDFBB5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93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247A41A-3281-0870-D8D9-AE6FE390F07F}"/>
              </a:ext>
            </a:extLst>
          </p:cNvPr>
          <p:cNvSpPr/>
          <p:nvPr/>
        </p:nvSpPr>
        <p:spPr>
          <a:xfrm>
            <a:off x="132123" y="6393405"/>
            <a:ext cx="2943237" cy="17255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7B58CC2-5AF5-7743-6603-BE44844DDE39}"/>
              </a:ext>
            </a:extLst>
          </p:cNvPr>
          <p:cNvSpPr/>
          <p:nvPr/>
        </p:nvSpPr>
        <p:spPr>
          <a:xfrm>
            <a:off x="3510509" y="6379426"/>
            <a:ext cx="3132476" cy="17394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617104" y="1761747"/>
            <a:ext cx="3061371" cy="1293994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/>
              <a:t>非正規雇用労働者の基本給の賃金規定等を</a:t>
            </a:r>
            <a:r>
              <a:rPr lang="ja-JP" altLang="en-US" sz="1400" b="1" u="sng" dirty="0">
                <a:solidFill>
                  <a:srgbClr val="DB4D6D"/>
                </a:solidFill>
              </a:rPr>
              <a:t>３％以上増額</a:t>
            </a:r>
            <a:r>
              <a:rPr lang="ja-JP" altLang="en-US" sz="1400" dirty="0"/>
              <a:t>改定し、その規定を適用させた場合に助成します。</a:t>
            </a:r>
          </a:p>
          <a:p>
            <a:pPr>
              <a:lnSpc>
                <a:spcPct val="110000"/>
              </a:lnSpc>
            </a:pPr>
            <a:r>
              <a:rPr lang="ja-JP" altLang="en-US" sz="1400" u="sng" dirty="0"/>
              <a:t>パートタイム労働者など非正規雇用労働者の</a:t>
            </a:r>
            <a:r>
              <a:rPr lang="ja-JP" altLang="en-US" sz="1400" dirty="0"/>
              <a:t>賃金引上げが対象です。</a:t>
            </a:r>
            <a:endParaRPr lang="en-US" altLang="ja-JP" sz="1400" dirty="0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C00D4EB-5ABA-716F-20DE-86B4DBC34075}"/>
              </a:ext>
            </a:extLst>
          </p:cNvPr>
          <p:cNvSpPr/>
          <p:nvPr/>
        </p:nvSpPr>
        <p:spPr>
          <a:xfrm>
            <a:off x="-9000" y="-13771"/>
            <a:ext cx="6876000" cy="815934"/>
          </a:xfrm>
          <a:prstGeom prst="rect">
            <a:avLst/>
          </a:prstGeom>
          <a:solidFill>
            <a:srgbClr val="FEDF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432000" rIns="108000" bIns="36000" rtlCol="0" anchor="t">
            <a:spAutoFit/>
          </a:bodyPr>
          <a:lstStyle/>
          <a:p>
            <a:pPr algn="ctr">
              <a:lnSpc>
                <a:spcPct val="130000"/>
              </a:lnSpc>
            </a:pPr>
            <a:endParaRPr lang="en-US" altLang="ja-JP" sz="2000" b="1" spc="150" dirty="0">
              <a:solidFill>
                <a:srgbClr val="DB4D6D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E24CA8BE-272E-8313-21C0-DD90176EA6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915" y="8292347"/>
            <a:ext cx="897824" cy="844085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51769B0-A33B-30E6-CA6C-75711632ABA5}"/>
              </a:ext>
            </a:extLst>
          </p:cNvPr>
          <p:cNvSpPr/>
          <p:nvPr/>
        </p:nvSpPr>
        <p:spPr>
          <a:xfrm>
            <a:off x="170252" y="8282496"/>
            <a:ext cx="1584347" cy="337285"/>
          </a:xfrm>
          <a:prstGeom prst="rect">
            <a:avLst/>
          </a:prstGeom>
          <a:solidFill>
            <a:schemeClr val="bg1"/>
          </a:solidFill>
          <a:ln w="12700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0"/>
          <a:lstStyle/>
          <a:p>
            <a:pPr algn="ctr"/>
            <a:r>
              <a:rPr lang="ja-JP" altLang="en-US" sz="1200" spc="15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業務改善助成</a:t>
            </a:r>
            <a:r>
              <a:rPr lang="ja-JP" altLang="en-US" sz="1200" spc="4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5F291530-4ACE-7549-9701-819DB4BF7E1E}"/>
              </a:ext>
            </a:extLst>
          </p:cNvPr>
          <p:cNvSpPr/>
          <p:nvPr/>
        </p:nvSpPr>
        <p:spPr>
          <a:xfrm>
            <a:off x="1759303" y="8259885"/>
            <a:ext cx="471988" cy="337286"/>
          </a:xfrm>
          <a:prstGeom prst="rect">
            <a:avLst/>
          </a:prstGeom>
          <a:solidFill>
            <a:srgbClr val="DB4D6D"/>
          </a:solidFill>
          <a:ln w="12700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/>
          <a:lstStyle/>
          <a:p>
            <a:pPr algn="ctr"/>
            <a:r>
              <a:rPr lang="ja-JP" altLang="en-US" sz="9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 索</a:t>
            </a:r>
            <a:endParaRPr lang="ja-JP" altLang="en-US" sz="9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7">
            <a:extLst>
              <a:ext uri="{FF2B5EF4-FFF2-40B4-BE49-F238E27FC236}">
                <a16:creationId xmlns:a16="http://schemas.microsoft.com/office/drawing/2014/main" id="{BC15001A-38A4-AD3E-003D-0F467AAD1129}"/>
              </a:ext>
            </a:extLst>
          </p:cNvPr>
          <p:cNvSpPr/>
          <p:nvPr/>
        </p:nvSpPr>
        <p:spPr>
          <a:xfrm>
            <a:off x="3482430" y="965466"/>
            <a:ext cx="3330721" cy="727178"/>
          </a:xfrm>
          <a:prstGeom prst="roundRect">
            <a:avLst>
              <a:gd name="adj" fmla="val 50000"/>
            </a:avLst>
          </a:prstGeom>
          <a:solidFill>
            <a:srgbClr val="E0FFEE"/>
          </a:solidFill>
          <a:ln>
            <a:solidFill>
              <a:srgbClr val="3AA674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300" normalizeH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キャリアアップ助成金</a:t>
            </a:r>
            <a:endParaRPr kumimoji="0" lang="en-US" altLang="ja-JP" sz="20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（賃金規定等改定コース）</a:t>
            </a:r>
            <a:endParaRPr kumimoji="0" lang="ja-JP" altLang="en-US" sz="16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17">
            <a:extLst>
              <a:ext uri="{FF2B5EF4-FFF2-40B4-BE49-F238E27FC236}">
                <a16:creationId xmlns:a16="http://schemas.microsoft.com/office/drawing/2014/main" id="{81D8A87C-8F8F-8AF3-2466-787061CEA8DD}"/>
              </a:ext>
            </a:extLst>
          </p:cNvPr>
          <p:cNvSpPr/>
          <p:nvPr/>
        </p:nvSpPr>
        <p:spPr>
          <a:xfrm>
            <a:off x="60439" y="975318"/>
            <a:ext cx="2895427" cy="684899"/>
          </a:xfrm>
          <a:prstGeom prst="roundRect">
            <a:avLst>
              <a:gd name="adj" fmla="val 50000"/>
            </a:avLst>
          </a:prstGeom>
          <a:solidFill>
            <a:srgbClr val="ACECFF"/>
          </a:solidFill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業務改善助成金</a:t>
            </a:r>
            <a:endParaRPr kumimoji="0" lang="ja-JP" altLang="en-US" sz="20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268D36A-D24C-CE0C-9232-7003996BE566}"/>
              </a:ext>
            </a:extLst>
          </p:cNvPr>
          <p:cNvSpPr txBox="1"/>
          <p:nvPr/>
        </p:nvSpPr>
        <p:spPr>
          <a:xfrm>
            <a:off x="244692" y="1787088"/>
            <a:ext cx="2659308" cy="1530982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ja-JP" altLang="en-US" sz="1400" spc="-8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事業場内最低賃金を引き上げ、</a:t>
            </a:r>
            <a:r>
              <a:rPr lang="ja-JP" altLang="en-US" sz="1400" b="1" u="sng" spc="-80" dirty="0">
                <a:solidFill>
                  <a:srgbClr val="DB4D6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設備投資等を行った</a:t>
            </a:r>
            <a:r>
              <a:rPr lang="ja-JP" altLang="en-US" sz="1400" spc="-8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中小企業に、その費用の一部を助成します。</a:t>
            </a:r>
            <a:endParaRPr lang="en-US" altLang="ja-JP" sz="1400" spc="-8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ct val="110000"/>
              </a:lnSpc>
            </a:pPr>
            <a:r>
              <a:rPr lang="ja-JP" altLang="en-US" sz="1400" u="sng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中小企業で働く労働者の</a:t>
            </a:r>
            <a:r>
              <a:rPr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賃金引上げのための生産性向上の取組が支援対象です。</a:t>
            </a:r>
            <a:endParaRPr lang="en-US" altLang="ja-JP" sz="1400" spc="-1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2A2F6AFE-974E-1535-4C4D-0ABAE2D93A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119" y="8242581"/>
            <a:ext cx="844085" cy="844085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1F236B9-22B5-751C-77AF-E4E11888600B}"/>
              </a:ext>
            </a:extLst>
          </p:cNvPr>
          <p:cNvSpPr/>
          <p:nvPr/>
        </p:nvSpPr>
        <p:spPr>
          <a:xfrm>
            <a:off x="3496033" y="8274440"/>
            <a:ext cx="1837883" cy="337285"/>
          </a:xfrm>
          <a:prstGeom prst="rect">
            <a:avLst/>
          </a:prstGeom>
          <a:solidFill>
            <a:schemeClr val="bg1"/>
          </a:solidFill>
          <a:ln w="12700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0"/>
          <a:lstStyle/>
          <a:p>
            <a:pPr algn="ctr"/>
            <a:r>
              <a:rPr lang="ja-JP" altLang="en-US" sz="1200" spc="15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キャリアアップ助成金</a:t>
            </a:r>
            <a:endParaRPr lang="ja-JP" altLang="en-US" sz="1200" spc="4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E2F5B7D-2936-FF66-7D18-2D374D321A06}"/>
              </a:ext>
            </a:extLst>
          </p:cNvPr>
          <p:cNvSpPr/>
          <p:nvPr/>
        </p:nvSpPr>
        <p:spPr>
          <a:xfrm>
            <a:off x="5315437" y="8274440"/>
            <a:ext cx="471988" cy="337286"/>
          </a:xfrm>
          <a:prstGeom prst="rect">
            <a:avLst/>
          </a:prstGeom>
          <a:solidFill>
            <a:srgbClr val="DB4D6D"/>
          </a:solidFill>
          <a:ln w="12700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/>
          <a:lstStyle/>
          <a:p>
            <a:pPr algn="ctr"/>
            <a:r>
              <a:rPr lang="ja-JP" altLang="en-US" sz="9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 索</a:t>
            </a:r>
            <a:endParaRPr lang="ja-JP" altLang="en-US" sz="9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0" name="表 29">
            <a:extLst>
              <a:ext uri="{FF2B5EF4-FFF2-40B4-BE49-F238E27FC236}">
                <a16:creationId xmlns:a16="http://schemas.microsoft.com/office/drawing/2014/main" id="{8AC95E32-87EB-40DE-03B9-4CE1B584F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395365"/>
              </p:ext>
            </p:extLst>
          </p:nvPr>
        </p:nvGraphicFramePr>
        <p:xfrm>
          <a:off x="3793537" y="3279948"/>
          <a:ext cx="266400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000">
                  <a:extLst>
                    <a:ext uri="{9D8B030D-6E8A-4147-A177-3AD203B41FA5}">
                      <a16:colId xmlns:a16="http://schemas.microsoft.com/office/drawing/2014/main" val="155578245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458471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３％以上５％未満増額改定した場合</a:t>
                      </a:r>
                    </a:p>
                  </a:txBody>
                  <a:tcPr anchor="ctr" anchorCtr="1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５万円</a:t>
                      </a:r>
                    </a:p>
                  </a:txBody>
                  <a:tcPr marL="72000" marR="7200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730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５％以上増額改定した場合</a:t>
                      </a:r>
                    </a:p>
                  </a:txBody>
                  <a:tcPr anchor="ctr" anchorCtr="1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６万</a:t>
                      </a:r>
                      <a:r>
                        <a:rPr kumimoji="1" lang="en-US" altLang="ja-JP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5,000</a:t>
                      </a: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72000" marR="7200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546788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ABA5D41C-0A0B-CFA6-A25D-26C5B8DAF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888973"/>
              </p:ext>
            </p:extLst>
          </p:nvPr>
        </p:nvGraphicFramePr>
        <p:xfrm>
          <a:off x="274088" y="3367593"/>
          <a:ext cx="2659309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1329">
                  <a:extLst>
                    <a:ext uri="{9D8B030D-6E8A-4147-A177-3AD203B41FA5}">
                      <a16:colId xmlns:a16="http://schemas.microsoft.com/office/drawing/2014/main" val="4104765273"/>
                    </a:ext>
                  </a:extLst>
                </a:gridCol>
                <a:gridCol w="1347980">
                  <a:extLst>
                    <a:ext uri="{9D8B030D-6E8A-4147-A177-3AD203B41FA5}">
                      <a16:colId xmlns:a16="http://schemas.microsoft.com/office/drawing/2014/main" val="1291540749"/>
                    </a:ext>
                  </a:extLst>
                </a:gridCol>
              </a:tblGrid>
              <a:tr h="221696">
                <a:tc>
                  <a:txBody>
                    <a:bodyPr/>
                    <a:lstStyle/>
                    <a:p>
                      <a:r>
                        <a:rPr kumimoji="1" lang="ja-JP" altLang="en-US" sz="1000"/>
                        <a:t>賃上げコース区分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/>
                        <a:t>助成上限額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019754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r>
                        <a:rPr kumimoji="1" lang="en-US" altLang="ja-JP" sz="1000"/>
                        <a:t>30</a:t>
                      </a:r>
                      <a:r>
                        <a:rPr kumimoji="1" lang="ja-JP" altLang="en-US" sz="1000"/>
                        <a:t>円コース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/>
                        <a:t>30</a:t>
                      </a:r>
                      <a:r>
                        <a:rPr kumimoji="1" lang="ja-JP" altLang="en-US" sz="1000"/>
                        <a:t>万円～</a:t>
                      </a:r>
                      <a:r>
                        <a:rPr kumimoji="1" lang="en-US" altLang="ja-JP" sz="1000"/>
                        <a:t>130</a:t>
                      </a:r>
                      <a:r>
                        <a:rPr kumimoji="1" lang="ja-JP" altLang="en-US" sz="1000"/>
                        <a:t>万円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271100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r>
                        <a:rPr kumimoji="1" lang="en-US" altLang="ja-JP" sz="1000"/>
                        <a:t>45</a:t>
                      </a:r>
                      <a:r>
                        <a:rPr kumimoji="1" lang="ja-JP" altLang="en-US" sz="1000"/>
                        <a:t>円コース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/>
                        <a:t>45</a:t>
                      </a:r>
                      <a:r>
                        <a:rPr kumimoji="1" lang="ja-JP" altLang="en-US" sz="1000"/>
                        <a:t>万円～</a:t>
                      </a:r>
                      <a:r>
                        <a:rPr kumimoji="1" lang="en-US" altLang="ja-JP" sz="1000"/>
                        <a:t>180</a:t>
                      </a:r>
                      <a:r>
                        <a:rPr kumimoji="1" lang="ja-JP" altLang="en-US" sz="1000"/>
                        <a:t>万円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651717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r>
                        <a:rPr kumimoji="1" lang="en-US" altLang="ja-JP" sz="1000"/>
                        <a:t>60</a:t>
                      </a:r>
                      <a:r>
                        <a:rPr kumimoji="1" lang="ja-JP" altLang="en-US" sz="1000"/>
                        <a:t>円コース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/>
                        <a:t>60</a:t>
                      </a:r>
                      <a:r>
                        <a:rPr kumimoji="1" lang="ja-JP" altLang="en-US" sz="1000"/>
                        <a:t>万円～</a:t>
                      </a:r>
                      <a:r>
                        <a:rPr kumimoji="1" lang="en-US" altLang="ja-JP" sz="1000"/>
                        <a:t>300</a:t>
                      </a:r>
                      <a:r>
                        <a:rPr kumimoji="1" lang="ja-JP" altLang="en-US" sz="1000"/>
                        <a:t>万円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52682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r>
                        <a:rPr kumimoji="1" lang="en-US" altLang="ja-JP" sz="1000"/>
                        <a:t>90</a:t>
                      </a:r>
                      <a:r>
                        <a:rPr kumimoji="1" lang="ja-JP" altLang="en-US" sz="1000"/>
                        <a:t>円コース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90</a:t>
                      </a:r>
                      <a:r>
                        <a:rPr kumimoji="1" lang="ja-JP" altLang="en-US" sz="1000" dirty="0"/>
                        <a:t>万円～</a:t>
                      </a:r>
                      <a:r>
                        <a:rPr kumimoji="1" lang="en-US" altLang="ja-JP" sz="1000" dirty="0"/>
                        <a:t>600</a:t>
                      </a:r>
                      <a:r>
                        <a:rPr kumimoji="1" lang="ja-JP" altLang="en-US" sz="1000" dirty="0"/>
                        <a:t>万円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443572"/>
                  </a:ext>
                </a:extLst>
              </a:tr>
            </a:tbl>
          </a:graphicData>
        </a:graphic>
      </p:graphicFrame>
      <p:sp>
        <p:nvSpPr>
          <p:cNvPr id="13" name="角丸四角形 17">
            <a:extLst>
              <a:ext uri="{FF2B5EF4-FFF2-40B4-BE49-F238E27FC236}">
                <a16:creationId xmlns:a16="http://schemas.microsoft.com/office/drawing/2014/main" id="{961714E2-8029-0ED2-E183-7B397FEEC6AB}"/>
              </a:ext>
            </a:extLst>
          </p:cNvPr>
          <p:cNvSpPr/>
          <p:nvPr/>
        </p:nvSpPr>
        <p:spPr>
          <a:xfrm>
            <a:off x="474503" y="6377719"/>
            <a:ext cx="2287324" cy="44153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賃上げ＋設備投資</a:t>
            </a:r>
            <a:endParaRPr kumimoji="0" lang="en-US" altLang="ja-JP" sz="1400" b="1" spc="3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884E325-78C8-991C-55DC-7F985A270848}"/>
              </a:ext>
            </a:extLst>
          </p:cNvPr>
          <p:cNvSpPr txBox="1"/>
          <p:nvPr/>
        </p:nvSpPr>
        <p:spPr>
          <a:xfrm>
            <a:off x="87389" y="6725631"/>
            <a:ext cx="3032704" cy="1530982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賃上げと設備投資等を含む生産性向上に資する計画を作成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・中小企業が利用できる</a:t>
            </a:r>
            <a:endParaRPr lang="en-US" altLang="ja-JP" sz="1200" spc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・助成額は、賃金の引上げ額、引上げ</a:t>
            </a:r>
            <a:endParaRPr lang="en-US" altLang="ja-JP" sz="1200" spc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労働者数等によって決まる</a:t>
            </a:r>
            <a:endParaRPr lang="en-US" altLang="ja-JP" sz="1200" spc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・設備投資等は、交付決定を受けた後</a:t>
            </a:r>
            <a:endParaRPr lang="en-US" altLang="ja-JP" sz="1200" spc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1200" spc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7">
            <a:extLst>
              <a:ext uri="{FF2B5EF4-FFF2-40B4-BE49-F238E27FC236}">
                <a16:creationId xmlns:a16="http://schemas.microsoft.com/office/drawing/2014/main" id="{BF9C3CFB-3ACA-3DC8-7CEC-70E4F287E035}"/>
              </a:ext>
            </a:extLst>
          </p:cNvPr>
          <p:cNvSpPr/>
          <p:nvPr/>
        </p:nvSpPr>
        <p:spPr>
          <a:xfrm>
            <a:off x="170252" y="5981982"/>
            <a:ext cx="2943236" cy="312187"/>
          </a:xfrm>
          <a:prstGeom prst="roundRect">
            <a:avLst>
              <a:gd name="adj" fmla="val 50000"/>
            </a:avLst>
          </a:prstGeom>
          <a:solidFill>
            <a:srgbClr val="ACECFF"/>
          </a:solidFill>
          <a:ln w="12700">
            <a:solidFill>
              <a:schemeClr val="tx2"/>
            </a:solidFill>
          </a:ln>
        </p:spPr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活用のポイント</a:t>
            </a:r>
            <a:endParaRPr kumimoji="0" lang="ja-JP" altLang="en-US" sz="14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角丸四角形 17">
            <a:extLst>
              <a:ext uri="{FF2B5EF4-FFF2-40B4-BE49-F238E27FC236}">
                <a16:creationId xmlns:a16="http://schemas.microsoft.com/office/drawing/2014/main" id="{D4C272FA-00B6-DC4C-0F27-6399912C8E2E}"/>
              </a:ext>
            </a:extLst>
          </p:cNvPr>
          <p:cNvSpPr/>
          <p:nvPr/>
        </p:nvSpPr>
        <p:spPr>
          <a:xfrm>
            <a:off x="3496033" y="5981982"/>
            <a:ext cx="3093745" cy="312187"/>
          </a:xfrm>
          <a:prstGeom prst="roundRect">
            <a:avLst>
              <a:gd name="adj" fmla="val 50000"/>
            </a:avLst>
          </a:prstGeom>
          <a:solidFill>
            <a:srgbClr val="E0FFEE"/>
          </a:solidFill>
          <a:ln w="12700">
            <a:solidFill>
              <a:schemeClr val="tx1"/>
            </a:solidFill>
          </a:ln>
        </p:spPr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活用のポイント</a:t>
            </a:r>
            <a:endParaRPr kumimoji="0" lang="ja-JP" altLang="en-US" sz="1400" b="1" i="0" u="none" strike="noStrike" kern="1200" cap="none" spc="300" normalizeH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5E3E422-4FF1-301C-5103-09B6069D26BD}"/>
              </a:ext>
            </a:extLst>
          </p:cNvPr>
          <p:cNvSpPr txBox="1"/>
          <p:nvPr/>
        </p:nvSpPr>
        <p:spPr>
          <a:xfrm>
            <a:off x="3526552" y="6722358"/>
            <a:ext cx="3032705" cy="1217050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・賃金規定等の改定キャリアアップ計画を作成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・中小企業と大企業が利用できる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・助成額は、</a:t>
            </a:r>
            <a:r>
              <a:rPr lang="en-US" altLang="ja-JP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人当たり定額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spc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・最低賃金の改定に伴う賃金規定等の改定をした場合も助成対象</a:t>
            </a:r>
            <a:endParaRPr lang="en-US" altLang="ja-JP" sz="1200" spc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角丸四角形 17">
            <a:extLst>
              <a:ext uri="{FF2B5EF4-FFF2-40B4-BE49-F238E27FC236}">
                <a16:creationId xmlns:a16="http://schemas.microsoft.com/office/drawing/2014/main" id="{299C09FF-0424-9D77-3400-D5C25E0EAAFA}"/>
              </a:ext>
            </a:extLst>
          </p:cNvPr>
          <p:cNvSpPr/>
          <p:nvPr/>
        </p:nvSpPr>
        <p:spPr>
          <a:xfrm>
            <a:off x="3617104" y="4674101"/>
            <a:ext cx="1141743" cy="312187"/>
          </a:xfrm>
          <a:prstGeom prst="roundRect">
            <a:avLst>
              <a:gd name="adj" fmla="val 50000"/>
            </a:avLst>
          </a:prstGeom>
          <a:solidFill>
            <a:srgbClr val="E0FFEE"/>
          </a:solidFill>
          <a:ln w="12700">
            <a:noFill/>
          </a:ln>
        </p:spPr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活用例</a:t>
            </a:r>
            <a:endParaRPr kumimoji="0" lang="ja-JP" altLang="en-US" sz="14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2C5287E-3752-A1CE-FE19-BE678382DCDA}"/>
              </a:ext>
            </a:extLst>
          </p:cNvPr>
          <p:cNvSpPr txBox="1"/>
          <p:nvPr/>
        </p:nvSpPr>
        <p:spPr>
          <a:xfrm>
            <a:off x="3605727" y="5033501"/>
            <a:ext cx="2942040" cy="718452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200" spc="-7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中小企業が賃金規定等を５％増額改定し、</a:t>
            </a:r>
            <a:r>
              <a:rPr lang="en-US" altLang="ja-JP" sz="1200" spc="-7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200" spc="-7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名の有期雇用労働者の賃上げを実施した場合、</a:t>
            </a:r>
            <a:r>
              <a:rPr lang="en-US" altLang="ja-JP" sz="1200" spc="-7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</a:t>
            </a:r>
            <a:r>
              <a:rPr lang="ja-JP" altLang="en-US" sz="1200" spc="-7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万円支給されます。</a:t>
            </a:r>
            <a:endParaRPr lang="en-US" altLang="ja-JP" sz="1200" spc="-7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355C04E3-67EE-629F-8895-D9828B0F067E}"/>
              </a:ext>
            </a:extLst>
          </p:cNvPr>
          <p:cNvSpPr txBox="1"/>
          <p:nvPr/>
        </p:nvSpPr>
        <p:spPr>
          <a:xfrm>
            <a:off x="184098" y="5032349"/>
            <a:ext cx="2942040" cy="921585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36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人の事業場で、事業場内最低賃金労働者</a:t>
            </a:r>
            <a:r>
              <a:rPr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名の時給を</a:t>
            </a:r>
            <a:r>
              <a:rPr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</a:t>
            </a:r>
            <a:r>
              <a:rPr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円引き上げた場合、設備投資にかかった費用に対し最大</a:t>
            </a:r>
            <a:r>
              <a:rPr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０万円が助成されます。</a:t>
            </a:r>
            <a:endParaRPr lang="en-US" altLang="ja-JP" sz="1200" spc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角丸四角形 17">
            <a:extLst>
              <a:ext uri="{FF2B5EF4-FFF2-40B4-BE49-F238E27FC236}">
                <a16:creationId xmlns:a16="http://schemas.microsoft.com/office/drawing/2014/main" id="{5194F9E8-2EBC-C9ED-1909-C68249778BD7}"/>
              </a:ext>
            </a:extLst>
          </p:cNvPr>
          <p:cNvSpPr/>
          <p:nvPr/>
        </p:nvSpPr>
        <p:spPr>
          <a:xfrm>
            <a:off x="234206" y="4678041"/>
            <a:ext cx="1141743" cy="312187"/>
          </a:xfrm>
          <a:prstGeom prst="roundRect">
            <a:avLst>
              <a:gd name="adj" fmla="val 50000"/>
            </a:avLst>
          </a:prstGeom>
          <a:solidFill>
            <a:srgbClr val="ACECFF"/>
          </a:solidFill>
          <a:ln w="12700">
            <a:noFill/>
          </a:ln>
        </p:spPr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活用例</a:t>
            </a:r>
            <a:endParaRPr kumimoji="0" lang="ja-JP" altLang="en-US" sz="1400" b="1" i="0" u="none" strike="noStrike" kern="1200" cap="none" spc="300" normalizeH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2CCD429D-F287-EE86-C24F-D1CEE0F4E4E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0397"/>
          <a:stretch/>
        </p:blipFill>
        <p:spPr>
          <a:xfrm>
            <a:off x="5846531" y="-8837"/>
            <a:ext cx="951030" cy="999432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BF1EB1CD-3EA0-F416-C4DB-8931B77CCB5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4004"/>
          <a:stretch/>
        </p:blipFill>
        <p:spPr>
          <a:xfrm flipH="1">
            <a:off x="60439" y="-11853"/>
            <a:ext cx="889147" cy="968527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D53A11-319C-3477-1076-D25341844D04}"/>
              </a:ext>
            </a:extLst>
          </p:cNvPr>
          <p:cNvSpPr txBox="1"/>
          <p:nvPr/>
        </p:nvSpPr>
        <p:spPr>
          <a:xfrm>
            <a:off x="3710520" y="4079626"/>
            <a:ext cx="2967955" cy="498589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en-US" altLang="ja-JP" sz="1050" dirty="0">
                <a:latin typeface="+mn-ea"/>
              </a:rPr>
              <a:t>1</a:t>
            </a:r>
            <a:r>
              <a:rPr kumimoji="1" lang="ja-JP" altLang="en-US" sz="1050" dirty="0">
                <a:latin typeface="+mn-ea"/>
              </a:rPr>
              <a:t>人当たりの助成額（大企業の場合は２</a:t>
            </a:r>
            <a:r>
              <a:rPr kumimoji="1" lang="en-US" altLang="ja-JP" sz="1050" dirty="0">
                <a:latin typeface="+mn-ea"/>
              </a:rPr>
              <a:t>/</a:t>
            </a:r>
            <a:r>
              <a:rPr kumimoji="1" lang="ja-JP" altLang="en-US" sz="1050" dirty="0">
                <a:latin typeface="+mn-ea"/>
              </a:rPr>
              <a:t>３）</a:t>
            </a:r>
            <a:endParaRPr kumimoji="1" lang="en-US" altLang="ja-JP" sz="1050" dirty="0">
              <a:latin typeface="+mn-ea"/>
            </a:endParaRPr>
          </a:p>
          <a:p>
            <a:pPr algn="l">
              <a:lnSpc>
                <a:spcPct val="120000"/>
              </a:lnSpc>
            </a:pPr>
            <a:r>
              <a:rPr lang="ja-JP" altLang="en-US" sz="1050" dirty="0">
                <a:latin typeface="+mn-ea"/>
              </a:rPr>
              <a:t>１事業所あたりの上限は</a:t>
            </a:r>
            <a:r>
              <a:rPr lang="en-US" altLang="ja-JP" sz="1050" dirty="0">
                <a:latin typeface="+mn-ea"/>
              </a:rPr>
              <a:t>100</a:t>
            </a:r>
            <a:r>
              <a:rPr lang="ja-JP" altLang="en-US" sz="1050" dirty="0">
                <a:latin typeface="+mn-ea"/>
              </a:rPr>
              <a:t>人分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E390292-EF52-9F7A-E28B-086FF5569AA4}"/>
              </a:ext>
            </a:extLst>
          </p:cNvPr>
          <p:cNvSpPr txBox="1"/>
          <p:nvPr/>
        </p:nvSpPr>
        <p:spPr>
          <a:xfrm>
            <a:off x="6180629" y="9617853"/>
            <a:ext cx="734277" cy="288147"/>
          </a:xfrm>
          <a:prstGeom prst="rect">
            <a:avLst/>
          </a:prstGeom>
          <a:noFill/>
        </p:spPr>
        <p:txBody>
          <a:bodyPr wrap="square" lIns="108000" tIns="72000" rIns="108000" rtlCol="0" anchor="ctr">
            <a:spAutoFit/>
          </a:bodyPr>
          <a:lstStyle/>
          <a:p>
            <a:pPr algn="r">
              <a:lnSpc>
                <a:spcPct val="150000"/>
              </a:lnSpc>
            </a:pPr>
            <a:r>
              <a:rPr lang="ja-JP" altLang="en-US" sz="80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80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en-US" altLang="ja-JP" sz="80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.8</a:t>
            </a:r>
            <a:r>
              <a:rPr lang="ja-JP" altLang="en-US" sz="80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80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角丸四角形 17">
            <a:extLst>
              <a:ext uri="{FF2B5EF4-FFF2-40B4-BE49-F238E27FC236}">
                <a16:creationId xmlns:a16="http://schemas.microsoft.com/office/drawing/2014/main" id="{808B3B92-6344-C610-3CD9-59AA0E0009F1}"/>
              </a:ext>
            </a:extLst>
          </p:cNvPr>
          <p:cNvSpPr/>
          <p:nvPr/>
        </p:nvSpPr>
        <p:spPr>
          <a:xfrm>
            <a:off x="3793537" y="6373606"/>
            <a:ext cx="2287324" cy="44153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230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賃上げ</a:t>
            </a:r>
            <a:endParaRPr kumimoji="0" lang="en-US" altLang="ja-JP" sz="1400" b="1" spc="3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779506-A04D-C161-8A8D-220C3B2F906A}"/>
              </a:ext>
            </a:extLst>
          </p:cNvPr>
          <p:cNvSpPr txBox="1"/>
          <p:nvPr/>
        </p:nvSpPr>
        <p:spPr>
          <a:xfrm>
            <a:off x="244692" y="9067432"/>
            <a:ext cx="3060700" cy="366630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1400" dirty="0">
                <a:latin typeface="+mn-ea"/>
              </a:rPr>
              <a:t>和歌山労働局　雇用環境・均等室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FD3B0E-DE02-DDB8-DE2F-742A22B20FB2}"/>
              </a:ext>
            </a:extLst>
          </p:cNvPr>
          <p:cNvSpPr txBox="1"/>
          <p:nvPr/>
        </p:nvSpPr>
        <p:spPr>
          <a:xfrm>
            <a:off x="-5080000" y="1003300"/>
            <a:ext cx="2463800" cy="1244534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algn="l">
              <a:lnSpc>
                <a:spcPct val="120000"/>
              </a:lnSpc>
            </a:pPr>
            <a:endParaRPr kumimoji="1" lang="ja-JP" altLang="en-US" sz="1400" dirty="0"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58D211-376B-B4C8-4A87-4F60CF6FE166}"/>
              </a:ext>
            </a:extLst>
          </p:cNvPr>
          <p:cNvSpPr txBox="1"/>
          <p:nvPr/>
        </p:nvSpPr>
        <p:spPr>
          <a:xfrm>
            <a:off x="949586" y="26879"/>
            <a:ext cx="4756346" cy="719355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800" b="1" spc="150">
                <a:solidFill>
                  <a:srgbClr val="DB4D6D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最低賃金引上げの支援策</a:t>
            </a:r>
            <a:endParaRPr lang="en-US" altLang="ja-JP" sz="1800" b="1" spc="150">
              <a:solidFill>
                <a:srgbClr val="DB4D6D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400" b="1" spc="150">
                <a:solidFill>
                  <a:srgbClr val="DB4D6D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～最低賃金改定前の申請をご検討ください～</a:t>
            </a:r>
            <a:endParaRPr lang="en-US" altLang="ja-JP" sz="1400" b="1" spc="150" dirty="0">
              <a:solidFill>
                <a:srgbClr val="DB4D6D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659C5D8-3F41-D693-6CE6-82CCC66F35FE}"/>
              </a:ext>
            </a:extLst>
          </p:cNvPr>
          <p:cNvSpPr txBox="1"/>
          <p:nvPr/>
        </p:nvSpPr>
        <p:spPr>
          <a:xfrm>
            <a:off x="3947674" y="9049689"/>
            <a:ext cx="3060700" cy="366630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1400" dirty="0">
                <a:latin typeface="+mn-ea"/>
              </a:rPr>
              <a:t>和歌山労働局　職業対策課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9B8A1BD-0253-A525-0969-7EDA0ADFD540}"/>
              </a:ext>
            </a:extLst>
          </p:cNvPr>
          <p:cNvSpPr txBox="1"/>
          <p:nvPr/>
        </p:nvSpPr>
        <p:spPr>
          <a:xfrm>
            <a:off x="353992" y="9442594"/>
            <a:ext cx="3754597" cy="366630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1400" dirty="0">
                <a:latin typeface="+mn-ea"/>
              </a:rPr>
              <a:t>℡０７３－４８８－１１７０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4F781F8-4917-A7BC-42D7-6B478D791ADD}"/>
              </a:ext>
            </a:extLst>
          </p:cNvPr>
          <p:cNvSpPr txBox="1"/>
          <p:nvPr/>
        </p:nvSpPr>
        <p:spPr>
          <a:xfrm>
            <a:off x="3710520" y="9442594"/>
            <a:ext cx="3754597" cy="366630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1400" dirty="0">
                <a:latin typeface="+mn-ea"/>
              </a:rPr>
              <a:t>℡０７３－４８８－１１６１</a:t>
            </a:r>
          </a:p>
        </p:txBody>
      </p:sp>
    </p:spTree>
    <p:extLst>
      <p:ext uri="{BB962C8B-B14F-4D97-AF65-F5344CB8AC3E}">
        <p14:creationId xmlns:p14="http://schemas.microsoft.com/office/powerpoint/2010/main" val="344694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108000" tIns="72000" rIns="108000" rtlCol="0">
        <a:spAutoFit/>
      </a:bodyPr>
      <a:lstStyle>
        <a:defPPr algn="l">
          <a:lnSpc>
            <a:spcPct val="120000"/>
          </a:lnSpc>
          <a:defRPr kumimoji="1" sz="1400" dirty="0" smtClean="0">
            <a:latin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A7103764AD629438093A307C7ED158A" ma:contentTypeVersion="14" ma:contentTypeDescription="新しいドキュメントを作成します。" ma:contentTypeScope="" ma:versionID="0b9f5f4ae13dc2f9d719cbe98b4bb0dd">
  <xsd:schema xmlns:xsd="http://www.w3.org/2001/XMLSchema" xmlns:xs="http://www.w3.org/2001/XMLSchema" xmlns:p="http://schemas.microsoft.com/office/2006/metadata/properties" xmlns:ns2="ada697cc-6992-4272-9cc8-5a562f82ade2" xmlns:ns3="df9032a6-57d2-47be-a94a-dd9ea694c06a" targetNamespace="http://schemas.microsoft.com/office/2006/metadata/properties" ma:root="true" ma:fieldsID="0bdf10cb1be9a7743f370ade39dcade5" ns2:_="" ns3:_="">
    <xsd:import namespace="ada697cc-6992-4272-9cc8-5a562f82ade2"/>
    <xsd:import namespace="df9032a6-57d2-47be-a94a-dd9ea694c0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697cc-6992-4272-9cc8-5a562f82ad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032a6-57d2-47be-a94a-dd9ea694c06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25dbbb8-09c1-4351-b1eb-0a11c34e00a8}" ma:internalName="TaxCatchAll" ma:showField="CatchAllData" ma:web="df9032a6-57d2-47be-a94a-dd9ea694c0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9032a6-57d2-47be-a94a-dd9ea694c06a" xsi:nil="true"/>
    <lcf76f155ced4ddcb4097134ff3c332f xmlns="ada697cc-6992-4272-9cc8-5a562f82ade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103ACF6-79A7-42B6-A034-7505998B726C}">
  <ds:schemaRefs>
    <ds:schemaRef ds:uri="ada697cc-6992-4272-9cc8-5a562f82ade2"/>
    <ds:schemaRef ds:uri="df9032a6-57d2-47be-a94a-dd9ea694c06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F20652E-3508-4FF9-A9A8-B4FECA4CC9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FA6C18-446F-433F-A853-A15EA95CF3D6}">
  <ds:schemaRefs>
    <ds:schemaRef ds:uri="ada697cc-6992-4272-9cc8-5a562f82ade2"/>
    <ds:schemaRef ds:uri="df9032a6-57d2-47be-a94a-dd9ea694c06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398</Words>
  <Application>Microsoft Office PowerPoint</Application>
  <PresentationFormat>A4 210 x 297 mm</PresentationFormat>
  <Paragraphs>53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HGS創英角ﾎﾟｯﾌﾟ体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kamiton_s1</cp:lastModifiedBy>
  <cp:revision>2</cp:revision>
  <cp:lastPrinted>2024-08-08T02:40:01Z</cp:lastPrinted>
  <dcterms:created xsi:type="dcterms:W3CDTF">2016-03-25T01:26:56Z</dcterms:created>
  <dcterms:modified xsi:type="dcterms:W3CDTF">2024-08-20T04:36:49Z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0x010100AA7103764AD629438093A307C7ED158A</vt:lpwstr>
  </property>
  <property fmtid="{D5CDD505-2E9C-101B-9397-08002B2CF9AE}" pid="3" name="MediaServiceImageTags">
    <vt:lpwstr/>
  </property>
</Properties>
</file>